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</p:sldMasterIdLst>
  <p:notesMasterIdLst>
    <p:notesMasterId r:id="rId25"/>
  </p:notesMasterIdLst>
  <p:sldIdLst>
    <p:sldId id="257" r:id="rId3"/>
    <p:sldId id="260" r:id="rId4"/>
    <p:sldId id="261" r:id="rId5"/>
    <p:sldId id="262" r:id="rId6"/>
    <p:sldId id="268" r:id="rId7"/>
    <p:sldId id="270" r:id="rId8"/>
    <p:sldId id="271" r:id="rId9"/>
    <p:sldId id="272" r:id="rId10"/>
    <p:sldId id="273" r:id="rId11"/>
    <p:sldId id="274" r:id="rId12"/>
    <p:sldId id="275" r:id="rId13"/>
    <p:sldId id="302" r:id="rId14"/>
    <p:sldId id="304" r:id="rId15"/>
    <p:sldId id="285" r:id="rId16"/>
    <p:sldId id="281" r:id="rId17"/>
    <p:sldId id="284" r:id="rId18"/>
    <p:sldId id="286" r:id="rId19"/>
    <p:sldId id="287" r:id="rId20"/>
    <p:sldId id="290" r:id="rId21"/>
    <p:sldId id="295" r:id="rId22"/>
    <p:sldId id="297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5" autoAdjust="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92A32-7361-4F5D-B400-728187FBCF45}" type="datetimeFigureOut">
              <a:rPr lang="en-CA" smtClean="0"/>
              <a:t>12/09/2011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542DA-F7C3-445B-B4DA-70CAB48BB8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0811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542DA-F7C3-445B-B4DA-70CAB48BB82B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0271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32955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1233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338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144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351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4189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672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863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279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324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007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9/12/2011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5261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981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History 321: </a:t>
            </a:r>
            <a:br>
              <a:rPr lang="en-US" sz="2800" dirty="0" smtClean="0"/>
            </a:br>
            <a:r>
              <a:rPr lang="en-US" sz="2800" dirty="0" smtClean="0"/>
              <a:t>State and Society in Early Modern Europe:</a:t>
            </a:r>
            <a:br>
              <a:rPr lang="en-US" sz="2800" dirty="0" smtClean="0"/>
            </a:br>
            <a:r>
              <a:rPr lang="en-US" sz="2800" dirty="0" smtClean="0"/>
              <a:t>The Thirty Years War</a:t>
            </a:r>
            <a:endParaRPr lang="en-US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209800"/>
            <a:ext cx="8153400" cy="4099560"/>
          </a:xfrm>
        </p:spPr>
        <p:txBody>
          <a:bodyPr/>
          <a:lstStyle/>
          <a:p>
            <a:r>
              <a:rPr lang="en-CA" dirty="0" smtClean="0"/>
              <a:t>Consult maps on</a:t>
            </a:r>
          </a:p>
          <a:p>
            <a:pPr lvl="1"/>
            <a:r>
              <a:rPr lang="en-CA" dirty="0" smtClean="0"/>
              <a:t>Ottoman Empire</a:t>
            </a:r>
          </a:p>
          <a:p>
            <a:pPr lvl="1"/>
            <a:r>
              <a:rPr lang="en-CA" smtClean="0"/>
              <a:t>Habsburg-Ottoman Frontier</a:t>
            </a:r>
            <a:endParaRPr lang="en-CA" dirty="0" smtClean="0"/>
          </a:p>
          <a:p>
            <a:pPr lvl="1"/>
            <a:r>
              <a:rPr lang="en-CA" dirty="0" smtClean="0"/>
              <a:t>Austrian Empire</a:t>
            </a:r>
          </a:p>
          <a:p>
            <a:pPr lvl="1"/>
            <a:r>
              <a:rPr lang="en-CA" dirty="0" smtClean="0"/>
              <a:t>Spanish Road</a:t>
            </a:r>
          </a:p>
          <a:p>
            <a:pPr lvl="1"/>
            <a:r>
              <a:rPr lang="en-CA" dirty="0" smtClean="0"/>
              <a:t>Savoy and environs, 1627</a:t>
            </a:r>
          </a:p>
          <a:p>
            <a:pPr lvl="1"/>
            <a:r>
              <a:rPr lang="en-CA" dirty="0" smtClean="0"/>
              <a:t>Dutch Revolt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887128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CA" sz="3600" dirty="0" smtClean="0"/>
              <a:t>What affect did the Brothers’ Quarrel have on Habsburg rule?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61560"/>
          </a:xfrm>
        </p:spPr>
        <p:txBody>
          <a:bodyPr/>
          <a:lstStyle/>
          <a:p>
            <a:r>
              <a:rPr lang="en-CA" smtClean="0"/>
              <a:t>Rudolf II </a:t>
            </a:r>
            <a:r>
              <a:rPr lang="en-CA" dirty="0" smtClean="0"/>
              <a:t>vs. Matthias</a:t>
            </a:r>
          </a:p>
          <a:p>
            <a:pPr lvl="1"/>
            <a:r>
              <a:rPr lang="en-CA" dirty="0" smtClean="0"/>
              <a:t>1607: Matthias gains control of Hungary.</a:t>
            </a:r>
          </a:p>
          <a:p>
            <a:pPr lvl="1"/>
            <a:r>
              <a:rPr lang="en-CA" dirty="0" smtClean="0"/>
              <a:t>1608: Moravia acknowledges rule of Matthias in exchange for promise of toleration</a:t>
            </a:r>
          </a:p>
          <a:p>
            <a:pPr lvl="1"/>
            <a:r>
              <a:rPr lang="en-CA" dirty="0" smtClean="0"/>
              <a:t>1609: Inner Austria: Matthias yields to demands of Baron </a:t>
            </a:r>
            <a:r>
              <a:rPr lang="en-CA" dirty="0" err="1" smtClean="0"/>
              <a:t>Tschernembl</a:t>
            </a:r>
            <a:r>
              <a:rPr lang="en-CA" dirty="0" smtClean="0"/>
              <a:t> (p. 112)</a:t>
            </a:r>
          </a:p>
          <a:p>
            <a:r>
              <a:rPr lang="en-CA" dirty="0" smtClean="0"/>
              <a:t>Religious toleration wrung from Rudolf</a:t>
            </a:r>
          </a:p>
          <a:p>
            <a:pPr lvl="1"/>
            <a:r>
              <a:rPr lang="en-CA" dirty="0" smtClean="0"/>
              <a:t>Bohemia, Count </a:t>
            </a:r>
            <a:r>
              <a:rPr lang="en-CA" dirty="0" err="1" smtClean="0"/>
              <a:t>Thurn</a:t>
            </a:r>
            <a:r>
              <a:rPr lang="en-CA" dirty="0" smtClean="0"/>
              <a:t>; </a:t>
            </a:r>
            <a:r>
              <a:rPr lang="en-CA" dirty="0" smtClean="0">
                <a:solidFill>
                  <a:srgbClr val="FFFF00"/>
                </a:solidFill>
              </a:rPr>
              <a:t>Letter of Majesty</a:t>
            </a:r>
            <a:r>
              <a:rPr lang="en-CA" dirty="0" smtClean="0"/>
              <a:t>, 1609</a:t>
            </a:r>
          </a:p>
          <a:p>
            <a:pPr lvl="1"/>
            <a:r>
              <a:rPr lang="en-CA" dirty="0" smtClean="0"/>
              <a:t>Silesia, Letter of Majesty, 1609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6763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dirty="0"/>
              <a:t>What affect did the Brothers’ Quarrel have on Habsburg rule?</a:t>
            </a:r>
            <a:endParaRPr lang="en-CA" sz="36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Consequences</a:t>
            </a:r>
          </a:p>
          <a:p>
            <a:pPr lvl="1"/>
            <a:r>
              <a:rPr lang="en-CA" dirty="0" smtClean="0"/>
              <a:t>for Protestants:  “The radicals were victims of their own success” (p. 113).</a:t>
            </a:r>
          </a:p>
          <a:p>
            <a:pPr lvl="1"/>
            <a:r>
              <a:rPr lang="en-CA" dirty="0" smtClean="0"/>
              <a:t>for Habsburgs</a:t>
            </a:r>
          </a:p>
          <a:p>
            <a:pPr lvl="2"/>
            <a:r>
              <a:rPr lang="en-CA" sz="2400" dirty="0" smtClean="0"/>
              <a:t>loss of combined support after the Turkish War</a:t>
            </a:r>
          </a:p>
          <a:p>
            <a:pPr lvl="2"/>
            <a:r>
              <a:rPr lang="en-CA" sz="2400" dirty="0" smtClean="0"/>
              <a:t>crumbling of authority in Habsburg Austria</a:t>
            </a:r>
          </a:p>
          <a:p>
            <a:pPr lvl="2"/>
            <a:r>
              <a:rPr lang="en-CA" sz="2400" dirty="0" smtClean="0"/>
              <a:t>a fragile monarchy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0466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143"/>
            <a:ext cx="8229600" cy="737857"/>
          </a:xfrm>
        </p:spPr>
        <p:txBody>
          <a:bodyPr>
            <a:normAutofit/>
          </a:bodyPr>
          <a:lstStyle/>
          <a:p>
            <a:r>
              <a:rPr lang="en-CA" sz="3600" i="1" dirty="0" smtClean="0"/>
              <a:t>Sourcebook</a:t>
            </a:r>
            <a:r>
              <a:rPr lang="en-CA" sz="3600" dirty="0" smtClean="0"/>
              <a:t>, doc. 8</a:t>
            </a:r>
            <a:endParaRPr lang="en-CA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10600" cy="5471160"/>
          </a:xfrm>
        </p:spPr>
        <p:txBody>
          <a:bodyPr>
            <a:norm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By which instrument did Archduke Charles grant privileges to the “professors of the </a:t>
            </a:r>
            <a:r>
              <a:rPr lang="en-CA" dirty="0" err="1" smtClean="0"/>
              <a:t>Gospell</a:t>
            </a:r>
            <a:r>
              <a:rPr lang="en-CA" dirty="0" smtClean="0"/>
              <a:t>” (p. 23)?  Give its name and the year in which it was issued. We have already learned this.  Who were the “professors”?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Who issued this document?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On what basis does the document formulate its complaints?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is at stake in the complaints?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To what process (about which we have already learned) do the complaints witness?</a:t>
            </a:r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1381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CA" sz="3600" i="1" dirty="0"/>
              <a:t>Sourcebook</a:t>
            </a:r>
            <a:r>
              <a:rPr lang="en-CA" sz="3600" dirty="0"/>
              <a:t>, doc.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/>
          <a:lstStyle/>
          <a:p>
            <a:pPr marL="651510" indent="-514350">
              <a:buFont typeface="+mj-lt"/>
              <a:buAutoNum type="arabicPeriod" startAt="6"/>
            </a:pPr>
            <a:r>
              <a:rPr lang="en-CA" dirty="0"/>
              <a:t>Read the document as a political document.  What specific political language can you find in it? What does the document tell us about the actual and ideal relationship between state and society</a:t>
            </a:r>
            <a:r>
              <a:rPr lang="en-CA" dirty="0" smtClean="0"/>
              <a:t>?</a:t>
            </a:r>
          </a:p>
          <a:p>
            <a:pPr marL="651510" indent="-514350">
              <a:buFont typeface="+mj-lt"/>
              <a:buAutoNum type="arabicPeriod" startAt="6"/>
            </a:pPr>
            <a:r>
              <a:rPr lang="en-CA" dirty="0" smtClean="0"/>
              <a:t>Does this document help or hinder Wilson’s argument?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90863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Pax</a:t>
            </a:r>
            <a:r>
              <a:rPr lang="en-CA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CA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Hispanica</a:t>
            </a:r>
            <a:endParaRPr lang="en-CA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C00000"/>
                </a:solidFill>
              </a:rPr>
              <a:t>The Spanish Monarchy</a:t>
            </a:r>
          </a:p>
          <a:p>
            <a:r>
              <a:rPr lang="en-CA" dirty="0" smtClean="0">
                <a:solidFill>
                  <a:srgbClr val="C00000"/>
                </a:solidFill>
              </a:rPr>
              <a:t>The Dutch Revolt, 1568-1609</a:t>
            </a:r>
          </a:p>
          <a:p>
            <a:r>
              <a:rPr lang="en-CA" dirty="0" smtClean="0">
                <a:solidFill>
                  <a:srgbClr val="C00000"/>
                </a:solidFill>
              </a:rPr>
              <a:t>The Spanish Road</a:t>
            </a:r>
          </a:p>
          <a:p>
            <a:r>
              <a:rPr lang="en-CA" dirty="0" smtClean="0">
                <a:solidFill>
                  <a:srgbClr val="C00000"/>
                </a:solidFill>
              </a:rPr>
              <a:t>Spanish Peace-making</a:t>
            </a:r>
            <a:endParaRPr lang="en-C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9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How are Spain’s conflicts relevant to the history of the Thirty Years War?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Spain</a:t>
            </a:r>
          </a:p>
          <a:p>
            <a:pPr lvl="1"/>
            <a:r>
              <a:rPr lang="en-CA" dirty="0" smtClean="0"/>
              <a:t>demography</a:t>
            </a:r>
          </a:p>
          <a:p>
            <a:pPr lvl="1"/>
            <a:r>
              <a:rPr lang="en-CA" dirty="0" smtClean="0"/>
              <a:t>domestic economy</a:t>
            </a:r>
          </a:p>
          <a:p>
            <a:pPr lvl="1"/>
            <a:r>
              <a:rPr lang="en-CA" dirty="0" smtClean="0"/>
              <a:t>global economy</a:t>
            </a:r>
          </a:p>
          <a:p>
            <a:pPr lvl="1"/>
            <a:r>
              <a:rPr lang="en-CA" dirty="0" smtClean="0"/>
              <a:t>imperial reputation / mission</a:t>
            </a:r>
          </a:p>
          <a:p>
            <a:pPr lvl="2"/>
            <a:r>
              <a:rPr lang="en-CA" sz="2400" dirty="0" smtClean="0"/>
              <a:t>“…what gave Spain its sense of mission was a defence of Catholicism that became fused with national identity” (p. 124)</a:t>
            </a:r>
          </a:p>
          <a:p>
            <a:pPr lvl="2"/>
            <a:r>
              <a:rPr lang="en-CA" sz="2400" dirty="0" smtClean="0"/>
              <a:t>association with Rome (p. 125)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3554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CA" sz="3200" dirty="0"/>
              <a:t>How are Spain’s conflicts relevant to the history of the Thirty Years War?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3200" dirty="0" smtClean="0"/>
              <a:t>Spain at war and at peace</a:t>
            </a:r>
          </a:p>
          <a:p>
            <a:pPr lvl="1"/>
            <a:r>
              <a:rPr lang="en-CA" sz="2800" dirty="0" smtClean="0"/>
              <a:t>Dutch Revolt (1568-1609)</a:t>
            </a:r>
          </a:p>
          <a:p>
            <a:pPr lvl="1"/>
            <a:r>
              <a:rPr lang="en-CA" sz="2800" dirty="0" smtClean="0"/>
              <a:t>Spanish Road</a:t>
            </a:r>
          </a:p>
          <a:p>
            <a:pPr lvl="1"/>
            <a:r>
              <a:rPr lang="en-CA" sz="2800" dirty="0" smtClean="0"/>
              <a:t>French Wars of Religion (1562-1598)</a:t>
            </a:r>
          </a:p>
          <a:p>
            <a:pPr lvl="1"/>
            <a:r>
              <a:rPr lang="en-CA" sz="2800" dirty="0" smtClean="0"/>
              <a:t>Treaty of </a:t>
            </a:r>
            <a:r>
              <a:rPr lang="en-CA" sz="2800" dirty="0" err="1" smtClean="0"/>
              <a:t>Vervins</a:t>
            </a:r>
            <a:r>
              <a:rPr lang="en-CA" sz="2800" dirty="0" smtClean="0"/>
              <a:t> (1598)</a:t>
            </a:r>
          </a:p>
          <a:p>
            <a:pPr lvl="1"/>
            <a:r>
              <a:rPr lang="en-CA" sz="2800" dirty="0" smtClean="0"/>
              <a:t>Twelve Years Truce (1609)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428925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CA" sz="3200" dirty="0"/>
              <a:t>How are Spain’s conflicts relevant to the history of the Thirty Years War?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4953000" cy="4709160"/>
          </a:xfrm>
        </p:spPr>
        <p:txBody>
          <a:bodyPr/>
          <a:lstStyle/>
          <a:p>
            <a:r>
              <a:rPr lang="en-CA" sz="2800" dirty="0" smtClean="0"/>
              <a:t>Dutch Revolt</a:t>
            </a:r>
          </a:p>
          <a:p>
            <a:pPr lvl="1"/>
            <a:r>
              <a:rPr lang="en-CA" sz="2400" dirty="0" smtClean="0"/>
              <a:t>Army of Flanders (61,000)</a:t>
            </a:r>
          </a:p>
          <a:p>
            <a:pPr lvl="1"/>
            <a:r>
              <a:rPr lang="en-CA" dirty="0" smtClean="0"/>
              <a:t>Duke of Parma</a:t>
            </a:r>
            <a:endParaRPr lang="en-CA" sz="2400" dirty="0" smtClean="0"/>
          </a:p>
          <a:p>
            <a:pPr lvl="1"/>
            <a:r>
              <a:rPr lang="en-CA" dirty="0" smtClean="0"/>
              <a:t>Flanders school warfare</a:t>
            </a:r>
          </a:p>
          <a:p>
            <a:pPr lvl="1"/>
            <a:r>
              <a:rPr lang="en-CA" dirty="0" smtClean="0"/>
              <a:t>siege of Ostend (1601-1604)</a:t>
            </a:r>
          </a:p>
          <a:p>
            <a:pPr lvl="1"/>
            <a:r>
              <a:rPr lang="en-CA" dirty="0" err="1" smtClean="0"/>
              <a:t>Ambrogio</a:t>
            </a:r>
            <a:r>
              <a:rPr lang="en-CA" dirty="0" smtClean="0"/>
              <a:t> di </a:t>
            </a:r>
            <a:r>
              <a:rPr lang="en-CA" dirty="0" err="1" smtClean="0"/>
              <a:t>Spinola</a:t>
            </a:r>
            <a:endParaRPr lang="en-CA" dirty="0" smtClean="0"/>
          </a:p>
          <a:p>
            <a:pPr lvl="1"/>
            <a:r>
              <a:rPr lang="en-CA" sz="2400" dirty="0" smtClean="0"/>
              <a:t>composition of Army (pp. 132-33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311104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CA" sz="3200" dirty="0"/>
              <a:t>How are Spain’s conflicts relevant to the history of the Thirty Years War?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4724400" cy="4709160"/>
          </a:xfrm>
        </p:spPr>
        <p:txBody>
          <a:bodyPr/>
          <a:lstStyle/>
          <a:p>
            <a:r>
              <a:rPr lang="en-CA" sz="3200" dirty="0" smtClean="0"/>
              <a:t>Dutch Republic</a:t>
            </a:r>
          </a:p>
          <a:p>
            <a:pPr lvl="1"/>
            <a:r>
              <a:rPr lang="en-CA" sz="2800" dirty="0" smtClean="0"/>
              <a:t>demography</a:t>
            </a:r>
          </a:p>
          <a:p>
            <a:pPr lvl="1"/>
            <a:r>
              <a:rPr lang="en-CA" sz="2800" dirty="0" smtClean="0"/>
              <a:t>economy</a:t>
            </a:r>
          </a:p>
          <a:p>
            <a:pPr lvl="1"/>
            <a:r>
              <a:rPr lang="en-CA" sz="2800" dirty="0" smtClean="0"/>
              <a:t>society</a:t>
            </a:r>
          </a:p>
          <a:p>
            <a:pPr lvl="1"/>
            <a:r>
              <a:rPr lang="en-CA" sz="2800" dirty="0" smtClean="0"/>
              <a:t>politics</a:t>
            </a:r>
          </a:p>
          <a:p>
            <a:pPr lvl="1"/>
            <a:r>
              <a:rPr lang="en-CA" sz="2800" dirty="0" smtClean="0"/>
              <a:t>Maurice of Nassau</a:t>
            </a:r>
          </a:p>
          <a:p>
            <a:pPr lvl="1"/>
            <a:r>
              <a:rPr lang="en-CA" sz="2800" dirty="0" smtClean="0"/>
              <a:t>armaments industry (p. 137)</a:t>
            </a:r>
          </a:p>
        </p:txBody>
      </p:sp>
    </p:spTree>
    <p:extLst>
      <p:ext uri="{BB962C8B-B14F-4D97-AF65-F5344CB8AC3E}">
        <p14:creationId xmlns:p14="http://schemas.microsoft.com/office/powerpoint/2010/main" val="972007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17006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CA" sz="3200" dirty="0"/>
              <a:t>How are Spain’s conflicts relevant to the history of the Thirty Years War?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5013960"/>
          </a:xfrm>
        </p:spPr>
        <p:txBody>
          <a:bodyPr/>
          <a:lstStyle/>
          <a:p>
            <a:r>
              <a:rPr lang="en-CA" sz="2800" dirty="0" smtClean="0"/>
              <a:t>Dutch military reforms</a:t>
            </a:r>
          </a:p>
          <a:p>
            <a:pPr lvl="1"/>
            <a:r>
              <a:rPr lang="en-CA" sz="2400" dirty="0" smtClean="0"/>
              <a:t>Justus </a:t>
            </a:r>
            <a:r>
              <a:rPr lang="en-CA" sz="2400" dirty="0" err="1" smtClean="0"/>
              <a:t>Lipsius</a:t>
            </a:r>
            <a:r>
              <a:rPr lang="en-CA" sz="2400" dirty="0" smtClean="0"/>
              <a:t> and the disciplined society</a:t>
            </a:r>
          </a:p>
          <a:p>
            <a:pPr lvl="1"/>
            <a:r>
              <a:rPr lang="en-CA" dirty="0" smtClean="0"/>
              <a:t>Dutch drill</a:t>
            </a:r>
          </a:p>
          <a:p>
            <a:pPr lvl="2"/>
            <a:r>
              <a:rPr lang="en-CA" sz="2200" dirty="0" smtClean="0"/>
              <a:t>only necessary movement</a:t>
            </a:r>
          </a:p>
          <a:p>
            <a:pPr lvl="2"/>
            <a:r>
              <a:rPr lang="en-CA" dirty="0" smtClean="0"/>
              <a:t>order</a:t>
            </a:r>
          </a:p>
          <a:p>
            <a:pPr lvl="2"/>
            <a:r>
              <a:rPr lang="en-CA" sz="2200" dirty="0" smtClean="0"/>
              <a:t>self-discipline </a:t>
            </a:r>
          </a:p>
          <a:p>
            <a:pPr lvl="2"/>
            <a:r>
              <a:rPr lang="en-CA" dirty="0" smtClean="0"/>
              <a:t>military culture of subordination</a:t>
            </a:r>
          </a:p>
          <a:p>
            <a:r>
              <a:rPr lang="en-CA" sz="2800" dirty="0" smtClean="0"/>
              <a:t>Influence</a:t>
            </a:r>
          </a:p>
          <a:p>
            <a:pPr lvl="1"/>
            <a:r>
              <a:rPr lang="en-CA" sz="2400" dirty="0" smtClean="0"/>
              <a:t>fighting for the Dutch</a:t>
            </a:r>
          </a:p>
          <a:p>
            <a:pPr lvl="1"/>
            <a:r>
              <a:rPr lang="en-CA" dirty="0" smtClean="0"/>
              <a:t>territorial defence system: militia</a:t>
            </a:r>
          </a:p>
          <a:p>
            <a:pPr lvl="1"/>
            <a:r>
              <a:rPr lang="en-CA" sz="2400" dirty="0" smtClean="0"/>
              <a:t>payment of soldiers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53334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What do we need to know about early modern warfare?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56760"/>
          </a:xfrm>
        </p:spPr>
        <p:txBody>
          <a:bodyPr/>
          <a:lstStyle/>
          <a:p>
            <a:r>
              <a:rPr lang="en-CA" sz="3200" dirty="0" smtClean="0"/>
              <a:t>Three “arms” of an army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sz="3200" dirty="0" smtClean="0"/>
              <a:t>Artillery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sz="3200" dirty="0" smtClean="0"/>
              <a:t>Infantry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sz="3200" smtClean="0"/>
              <a:t>Cavalry</a:t>
            </a:r>
            <a:endParaRPr lang="en-CA" sz="3200" dirty="0" smtClean="0"/>
          </a:p>
          <a:p>
            <a:pPr marL="722376" indent="-457200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54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5105400" cy="144780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CA" sz="3200" dirty="0"/>
              <a:t>How are Spain’s conflicts relevant to the history of the Thirty Years War?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600200"/>
            <a:ext cx="4572000" cy="4724400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Spanish Road</a:t>
            </a:r>
          </a:p>
          <a:p>
            <a:pPr lvl="1"/>
            <a:r>
              <a:rPr lang="en-CA" sz="2800" dirty="0" smtClean="0"/>
              <a:t>Dutch Revolt</a:t>
            </a:r>
          </a:p>
          <a:p>
            <a:pPr lvl="1"/>
            <a:r>
              <a:rPr lang="en-CA" sz="2800" dirty="0" smtClean="0"/>
              <a:t>French Wars of Religion</a:t>
            </a:r>
          </a:p>
          <a:p>
            <a:pPr lvl="1"/>
            <a:r>
              <a:rPr lang="en-CA" sz="2800" dirty="0" smtClean="0"/>
              <a:t>Lorraine and Savoy</a:t>
            </a:r>
          </a:p>
          <a:p>
            <a:pPr lvl="2"/>
            <a:r>
              <a:rPr lang="en-CA" sz="2600" dirty="0" smtClean="0"/>
              <a:t>Treaty of Lyon (1601): France and Savoy</a:t>
            </a:r>
          </a:p>
          <a:p>
            <a:pPr lvl="2"/>
            <a:r>
              <a:rPr lang="en-CA" sz="2600" dirty="0" err="1" smtClean="0"/>
              <a:t>Grésin</a:t>
            </a:r>
            <a:r>
              <a:rPr lang="en-CA" sz="2600" dirty="0" smtClean="0"/>
              <a:t> route closed, 1609</a:t>
            </a:r>
          </a:p>
          <a:p>
            <a:pPr lvl="1"/>
            <a:r>
              <a:rPr lang="en-CA" sz="2800" dirty="0" smtClean="0"/>
              <a:t>Swiss mountain passes</a:t>
            </a:r>
          </a:p>
          <a:p>
            <a:pPr lvl="2"/>
            <a:r>
              <a:rPr lang="en-CA" sz="2800" dirty="0" err="1" smtClean="0"/>
              <a:t>Valtellina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344057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4343400" cy="182880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n-CA" sz="3200" dirty="0"/>
              <a:t>How are Spain’s conflicts relevant to the history of the Thirty Years War?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985123"/>
            <a:ext cx="4114800" cy="4720477"/>
          </a:xfrm>
        </p:spPr>
        <p:txBody>
          <a:bodyPr>
            <a:normAutofit lnSpcReduction="10000"/>
          </a:bodyPr>
          <a:lstStyle/>
          <a:p>
            <a:r>
              <a:rPr lang="en-CA" sz="2800" dirty="0" smtClean="0"/>
              <a:t>Spanish peacemaking</a:t>
            </a:r>
          </a:p>
          <a:p>
            <a:pPr lvl="1"/>
            <a:r>
              <a:rPr lang="en-CA" dirty="0" smtClean="0"/>
              <a:t>Belgian autonomy</a:t>
            </a:r>
          </a:p>
          <a:p>
            <a:pPr lvl="1"/>
            <a:r>
              <a:rPr lang="en-CA" sz="2400" dirty="0" smtClean="0"/>
              <a:t>Twelve Years Truce, 1609</a:t>
            </a:r>
          </a:p>
          <a:p>
            <a:pPr lvl="1"/>
            <a:r>
              <a:rPr lang="en-CA" dirty="0" smtClean="0"/>
              <a:t>Savoy and Mantua</a:t>
            </a:r>
          </a:p>
          <a:p>
            <a:pPr lvl="2"/>
            <a:r>
              <a:rPr lang="en-CA" dirty="0" smtClean="0"/>
              <a:t>Peace of Asti (1615)</a:t>
            </a:r>
          </a:p>
          <a:p>
            <a:pPr lvl="2"/>
            <a:r>
              <a:rPr lang="en-CA" dirty="0" smtClean="0"/>
              <a:t>Treaty of Pavia (1617)</a:t>
            </a:r>
          </a:p>
          <a:p>
            <a:pPr lvl="1"/>
            <a:r>
              <a:rPr lang="en-CA" sz="2400" dirty="0" smtClean="0"/>
              <a:t>“…there was nothing to suggest a major war was inevitable” (p. 167).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84062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How is 1609 a significant year for the Thirty Years War?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0436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Letters of Majesty</a:t>
            </a:r>
          </a:p>
          <a:p>
            <a:r>
              <a:rPr lang="en-CA" sz="3200" dirty="0" smtClean="0"/>
              <a:t>Twelve Years Truce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3307563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What do we need to know about early modern warfare?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 algn="ctr">
              <a:spcAft>
                <a:spcPts val="600"/>
              </a:spcAft>
              <a:buNone/>
            </a:pPr>
            <a:r>
              <a:rPr lang="en-CA" sz="3200" dirty="0" smtClean="0"/>
              <a:t>Weapons</a:t>
            </a:r>
          </a:p>
          <a:p>
            <a:r>
              <a:rPr lang="en-CA" dirty="0" smtClean="0"/>
              <a:t>The essential weaponry used in the Thirty Years War already existed by 1590.</a:t>
            </a:r>
          </a:p>
          <a:p>
            <a:r>
              <a:rPr lang="en-CA" dirty="0" smtClean="0"/>
              <a:t>Artillery:  canon proper, culverin, falconet, mortar</a:t>
            </a:r>
          </a:p>
          <a:p>
            <a:r>
              <a:rPr lang="en-CA" dirty="0" smtClean="0"/>
              <a:t>Infantry: pike, firearms (musket, </a:t>
            </a:r>
            <a:r>
              <a:rPr lang="en-CA" dirty="0" err="1" smtClean="0"/>
              <a:t>arquebus</a:t>
            </a:r>
            <a:r>
              <a:rPr lang="en-CA" dirty="0" smtClean="0"/>
              <a:t>)</a:t>
            </a:r>
          </a:p>
          <a:p>
            <a:r>
              <a:rPr lang="en-CA" dirty="0" smtClean="0"/>
              <a:t>Cavalry:  lance, sword, firearms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432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CA" sz="3600" dirty="0"/>
              <a:t>What do we need to know about early modern warfare?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r>
              <a:rPr lang="en-CA" dirty="0" smtClean="0"/>
              <a:t>military revolution:  Wilson’s point</a:t>
            </a:r>
          </a:p>
          <a:p>
            <a:r>
              <a:rPr lang="en-CA" dirty="0" smtClean="0"/>
              <a:t>Formation</a:t>
            </a:r>
          </a:p>
          <a:p>
            <a:pPr lvl="1"/>
            <a:r>
              <a:rPr lang="en-CA" dirty="0" err="1" smtClean="0"/>
              <a:t>tercio</a:t>
            </a:r>
            <a:r>
              <a:rPr lang="en-CA" dirty="0" smtClean="0"/>
              <a:t>, battalion (infantry)</a:t>
            </a:r>
          </a:p>
          <a:p>
            <a:r>
              <a:rPr lang="en-CA" dirty="0" smtClean="0"/>
              <a:t>Movement</a:t>
            </a:r>
          </a:p>
          <a:p>
            <a:pPr lvl="1"/>
            <a:r>
              <a:rPr lang="en-CA" dirty="0" smtClean="0"/>
              <a:t>countermarch (infantry)</a:t>
            </a:r>
          </a:p>
          <a:p>
            <a:pPr lvl="1"/>
            <a:r>
              <a:rPr lang="en-CA" dirty="0" smtClean="0"/>
              <a:t>caracole (</a:t>
            </a:r>
            <a:r>
              <a:rPr lang="en-CA" dirty="0" err="1" smtClean="0"/>
              <a:t>calvary</a:t>
            </a:r>
            <a:r>
              <a:rPr lang="en-CA" dirty="0" smtClean="0"/>
              <a:t>)</a:t>
            </a:r>
          </a:p>
          <a:p>
            <a:r>
              <a:rPr lang="en-CA" dirty="0" smtClean="0"/>
              <a:t>Tactics</a:t>
            </a:r>
          </a:p>
          <a:p>
            <a:r>
              <a:rPr lang="en-CA" dirty="0" smtClean="0"/>
              <a:t>Organization</a:t>
            </a:r>
          </a:p>
          <a:p>
            <a:pPr lvl="1"/>
            <a:r>
              <a:rPr lang="en-CA" dirty="0" smtClean="0"/>
              <a:t>regiment (colonel)</a:t>
            </a:r>
          </a:p>
          <a:p>
            <a:pPr lvl="1"/>
            <a:r>
              <a:rPr lang="en-CA" dirty="0" smtClean="0"/>
              <a:t>company (captain)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0106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dirty="0" smtClean="0"/>
              <a:t>What was the significance of the Long Turkish War (1593-1606)?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709160"/>
          </a:xfrm>
        </p:spPr>
        <p:txBody>
          <a:bodyPr>
            <a:normAutofit/>
          </a:bodyPr>
          <a:lstStyle/>
          <a:p>
            <a:r>
              <a:rPr lang="en-CA" dirty="0" smtClean="0"/>
              <a:t>The “Turkish menace” </a:t>
            </a:r>
          </a:p>
          <a:p>
            <a:pPr lvl="1"/>
            <a:r>
              <a:rPr lang="en-CA" sz="2800" dirty="0" smtClean="0"/>
              <a:t>the “superpower of the early modern world” (p. 76)</a:t>
            </a:r>
          </a:p>
          <a:p>
            <a:pPr lvl="1"/>
            <a:r>
              <a:rPr lang="en-CA" sz="2800" dirty="0" smtClean="0"/>
              <a:t>2.3 M sq. km.; 22 M inhabitants over 3 continents</a:t>
            </a:r>
          </a:p>
          <a:p>
            <a:pPr lvl="1"/>
            <a:r>
              <a:rPr lang="en-CA" sz="2800" dirty="0" smtClean="0"/>
              <a:t>“the scourge of God” (p. 76)</a:t>
            </a:r>
          </a:p>
        </p:txBody>
      </p:sp>
    </p:spTree>
    <p:extLst>
      <p:ext uri="{BB962C8B-B14F-4D97-AF65-F5344CB8AC3E}">
        <p14:creationId xmlns:p14="http://schemas.microsoft.com/office/powerpoint/2010/main" val="2092253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Autofit/>
          </a:bodyPr>
          <a:lstStyle/>
          <a:p>
            <a:r>
              <a:rPr lang="en-CA" sz="3600" dirty="0"/>
              <a:t>What was the significance of the Long Turkish War (1593-1606)?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52600"/>
            <a:ext cx="3657600" cy="4480560"/>
          </a:xfrm>
        </p:spPr>
        <p:txBody>
          <a:bodyPr/>
          <a:lstStyle/>
          <a:p>
            <a:pPr marL="137160" indent="0">
              <a:buNone/>
            </a:pPr>
            <a:r>
              <a:rPr lang="en-CA" sz="3200" dirty="0"/>
              <a:t>A struggle </a:t>
            </a:r>
            <a:r>
              <a:rPr lang="en-CA" sz="3200" dirty="0" smtClean="0"/>
              <a:t>over a </a:t>
            </a:r>
            <a:r>
              <a:rPr lang="en-CA" sz="3200" dirty="0"/>
              <a:t>frontier</a:t>
            </a:r>
          </a:p>
          <a:p>
            <a:r>
              <a:rPr lang="en-CA" sz="3200" dirty="0">
                <a:solidFill>
                  <a:srgbClr val="FFFF00"/>
                </a:solidFill>
              </a:rPr>
              <a:t>Hungary</a:t>
            </a:r>
          </a:p>
          <a:p>
            <a:r>
              <a:rPr lang="en-CA" sz="3200" dirty="0">
                <a:solidFill>
                  <a:srgbClr val="FFFF00"/>
                </a:solidFill>
              </a:rPr>
              <a:t>Transylvania</a:t>
            </a:r>
          </a:p>
          <a:p>
            <a:r>
              <a:rPr lang="en-CA" sz="3200" dirty="0"/>
              <a:t>Moldavia</a:t>
            </a:r>
          </a:p>
          <a:p>
            <a:r>
              <a:rPr lang="en-CA" sz="3200" dirty="0"/>
              <a:t>Wallachia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8302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dirty="0"/>
              <a:t>What was the significance of the Long Turkish War (1593-1606)?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Transylvania</a:t>
            </a:r>
          </a:p>
          <a:p>
            <a:pPr lvl="1"/>
            <a:r>
              <a:rPr lang="en-CA" dirty="0" err="1" smtClean="0"/>
              <a:t>Torda</a:t>
            </a:r>
            <a:r>
              <a:rPr lang="en-CA" dirty="0" smtClean="0"/>
              <a:t> Agreement (1568)</a:t>
            </a:r>
          </a:p>
          <a:p>
            <a:r>
              <a:rPr lang="en-CA" dirty="0" smtClean="0"/>
              <a:t>military challenges: terrain, supply lines, fighting season</a:t>
            </a:r>
          </a:p>
          <a:p>
            <a:r>
              <a:rPr lang="en-CA" dirty="0" smtClean="0"/>
              <a:t>Military Frontier</a:t>
            </a:r>
          </a:p>
          <a:p>
            <a:pPr lvl="1"/>
            <a:r>
              <a:rPr lang="en-CA" dirty="0" smtClean="0"/>
              <a:t>50 km deep</a:t>
            </a:r>
          </a:p>
          <a:p>
            <a:pPr lvl="1"/>
            <a:r>
              <a:rPr lang="en-CA" dirty="0" smtClean="0"/>
              <a:t>funded by Reichstag (22 M florins x 8: 1530-1582)</a:t>
            </a:r>
          </a:p>
          <a:p>
            <a:pPr lvl="1"/>
            <a:r>
              <a:rPr lang="en-CA" dirty="0" smtClean="0"/>
              <a:t>local organization of defence in large sections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3121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CA" sz="3600" dirty="0"/>
              <a:t>What was the significance of the Long Turkish War (1593-1606)?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534400" cy="486156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Warfare</a:t>
            </a:r>
          </a:p>
          <a:p>
            <a:pPr lvl="1"/>
            <a:r>
              <a:rPr lang="en-CA" dirty="0" smtClean="0"/>
              <a:t>“sieges and skirmishes” (p. 97)</a:t>
            </a:r>
          </a:p>
          <a:p>
            <a:pPr lvl="1"/>
            <a:r>
              <a:rPr lang="en-CA" dirty="0" smtClean="0"/>
              <a:t>The battle for Transylvania: Habsburg success (1600)</a:t>
            </a:r>
          </a:p>
          <a:p>
            <a:pPr lvl="1"/>
            <a:r>
              <a:rPr lang="en-CA" dirty="0" smtClean="0"/>
              <a:t>pyrrhic victory: Hungarian losses</a:t>
            </a:r>
          </a:p>
          <a:p>
            <a:pPr lvl="1"/>
            <a:r>
              <a:rPr lang="en-CA" dirty="0" err="1" smtClean="0"/>
              <a:t>Bocskai</a:t>
            </a:r>
            <a:r>
              <a:rPr lang="en-CA" dirty="0" smtClean="0"/>
              <a:t> Revolt (1604-1606)</a:t>
            </a:r>
          </a:p>
          <a:p>
            <a:pPr lvl="2"/>
            <a:r>
              <a:rPr lang="en-CA" sz="2400" dirty="0" err="1" smtClean="0"/>
              <a:t>István</a:t>
            </a:r>
            <a:r>
              <a:rPr lang="en-CA" sz="2400" dirty="0" smtClean="0"/>
              <a:t> </a:t>
            </a:r>
            <a:r>
              <a:rPr lang="en-CA" sz="2400" dirty="0" err="1" smtClean="0"/>
              <a:t>Bocskai</a:t>
            </a:r>
            <a:r>
              <a:rPr lang="en-CA" sz="2400" dirty="0" smtClean="0"/>
              <a:t> (Calvinist): “from loyal servant to rebel leader” (p. 101)</a:t>
            </a:r>
          </a:p>
          <a:p>
            <a:pPr lvl="2"/>
            <a:r>
              <a:rPr lang="en-CA" sz="2400" dirty="0" smtClean="0"/>
              <a:t>conquest of Transylvania</a:t>
            </a:r>
          </a:p>
          <a:p>
            <a:pPr lvl="2"/>
            <a:r>
              <a:rPr lang="en-CA" sz="2400" dirty="0" smtClean="0">
                <a:solidFill>
                  <a:srgbClr val="FFFF00"/>
                </a:solidFill>
              </a:rPr>
              <a:t>Treaty of Vienna</a:t>
            </a:r>
            <a:r>
              <a:rPr lang="en-CA" sz="2400" dirty="0" smtClean="0"/>
              <a:t> (1606): toleration for Lutheran and Calvinist nobles in Hungary and Transylvania</a:t>
            </a:r>
          </a:p>
          <a:p>
            <a:pPr lvl="2"/>
            <a:r>
              <a:rPr lang="en-CA" sz="2400" dirty="0" smtClean="0"/>
              <a:t>military defeat of Habsburg enforcement of Catholicism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415961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dirty="0"/>
              <a:t>What was the significance of the Long Turkish War (1593-1606)?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Treaty of </a:t>
            </a:r>
            <a:r>
              <a:rPr lang="en-CA" dirty="0" err="1" smtClean="0"/>
              <a:t>Zsitva</a:t>
            </a:r>
            <a:r>
              <a:rPr lang="en-CA" dirty="0" smtClean="0"/>
              <a:t> </a:t>
            </a:r>
            <a:r>
              <a:rPr lang="en-CA" dirty="0" err="1" smtClean="0"/>
              <a:t>Török</a:t>
            </a:r>
            <a:r>
              <a:rPr lang="en-CA" dirty="0" smtClean="0"/>
              <a:t> (1606)</a:t>
            </a:r>
          </a:p>
          <a:p>
            <a:pPr lvl="1"/>
            <a:r>
              <a:rPr lang="en-CA" dirty="0" smtClean="0"/>
              <a:t>Emperor and Sultan as equals</a:t>
            </a:r>
          </a:p>
          <a:p>
            <a:pPr lvl="1"/>
            <a:r>
              <a:rPr lang="en-CA" dirty="0" smtClean="0"/>
              <a:t>an end to Habsburg tributes</a:t>
            </a:r>
          </a:p>
          <a:p>
            <a:pPr lvl="1"/>
            <a:r>
              <a:rPr lang="en-CA" dirty="0" smtClean="0"/>
              <a:t>twenty year truce (confirmed, 1615; renewed: 1627, 1642, 1664)</a:t>
            </a:r>
          </a:p>
          <a:p>
            <a:r>
              <a:rPr lang="en-CA" dirty="0" smtClean="0"/>
              <a:t>Consequences for Thirty Years War</a:t>
            </a:r>
          </a:p>
          <a:p>
            <a:pPr lvl="1"/>
            <a:r>
              <a:rPr lang="en-CA" dirty="0" smtClean="0"/>
              <a:t>Ottoman Empire</a:t>
            </a:r>
          </a:p>
          <a:p>
            <a:pPr lvl="1"/>
            <a:r>
              <a:rPr lang="en-CA" dirty="0" smtClean="0"/>
              <a:t>rise of European commanders (pro-Habsburg: Tilly, Wallenstein; anti-Habsburg:  </a:t>
            </a:r>
            <a:r>
              <a:rPr lang="en-CA" dirty="0" err="1" smtClean="0"/>
              <a:t>Mansfeld</a:t>
            </a:r>
            <a:r>
              <a:rPr lang="en-CA" dirty="0" smtClean="0"/>
              <a:t>)</a:t>
            </a:r>
          </a:p>
          <a:p>
            <a:pPr lvl="1"/>
            <a:r>
              <a:rPr lang="en-CA" dirty="0" smtClean="0"/>
              <a:t>redeployment of Habsburg forces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3026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Words>1043</Words>
  <Application>Microsoft Office PowerPoint</Application>
  <PresentationFormat>On-screen Show (4:3)</PresentationFormat>
  <Paragraphs>161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Apex</vt:lpstr>
      <vt:lpstr>2_Apex</vt:lpstr>
      <vt:lpstr>History 321:  State and Society in Early Modern Europe: The Thirty Years War</vt:lpstr>
      <vt:lpstr>What do we need to know about early modern warfare?</vt:lpstr>
      <vt:lpstr>What do we need to know about early modern warfare?</vt:lpstr>
      <vt:lpstr>What do we need to know about early modern warfare?</vt:lpstr>
      <vt:lpstr>What was the significance of the Long Turkish War (1593-1606)?</vt:lpstr>
      <vt:lpstr>What was the significance of the Long Turkish War (1593-1606)?</vt:lpstr>
      <vt:lpstr>What was the significance of the Long Turkish War (1593-1606)?</vt:lpstr>
      <vt:lpstr>What was the significance of the Long Turkish War (1593-1606)?</vt:lpstr>
      <vt:lpstr>What was the significance of the Long Turkish War (1593-1606)?</vt:lpstr>
      <vt:lpstr>What affect did the Brothers’ Quarrel have on Habsburg rule?</vt:lpstr>
      <vt:lpstr>What affect did the Brothers’ Quarrel have on Habsburg rule?</vt:lpstr>
      <vt:lpstr>Sourcebook, doc. 8</vt:lpstr>
      <vt:lpstr>Sourcebook, doc. 8</vt:lpstr>
      <vt:lpstr>Pax Hispanica</vt:lpstr>
      <vt:lpstr>How are Spain’s conflicts relevant to the history of the Thirty Years War?</vt:lpstr>
      <vt:lpstr>How are Spain’s conflicts relevant to the history of the Thirty Years War?</vt:lpstr>
      <vt:lpstr>How are Spain’s conflicts relevant to the history of the Thirty Years War?</vt:lpstr>
      <vt:lpstr>How are Spain’s conflicts relevant to the history of the Thirty Years War?</vt:lpstr>
      <vt:lpstr>How are Spain’s conflicts relevant to the history of the Thirty Years War?</vt:lpstr>
      <vt:lpstr>How are Spain’s conflicts relevant to the history of the Thirty Years War?</vt:lpstr>
      <vt:lpstr>How are Spain’s conflicts relevant to the history of the Thirty Years War?</vt:lpstr>
      <vt:lpstr>How is 1609 a significant year for the Thirty Years War?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321:  State and Society in Early Modern Europe: The Thirty Years War</dc:title>
  <dc:creator>Hilmar</dc:creator>
  <cp:lastModifiedBy>Hilmar</cp:lastModifiedBy>
  <cp:revision>67</cp:revision>
  <dcterms:created xsi:type="dcterms:W3CDTF">2006-08-16T00:00:00Z</dcterms:created>
  <dcterms:modified xsi:type="dcterms:W3CDTF">2011-09-13T05:45:31Z</dcterms:modified>
</cp:coreProperties>
</file>